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385" r:id="rId2"/>
    <p:sldId id="400" r:id="rId3"/>
    <p:sldId id="401" r:id="rId4"/>
    <p:sldId id="402" r:id="rId5"/>
    <p:sldId id="405" r:id="rId6"/>
    <p:sldId id="406" r:id="rId7"/>
    <p:sldId id="407" r:id="rId8"/>
    <p:sldId id="410" r:id="rId9"/>
    <p:sldId id="404" r:id="rId10"/>
    <p:sldId id="409" r:id="rId11"/>
    <p:sldId id="411" r:id="rId12"/>
    <p:sldId id="395" r:id="rId13"/>
    <p:sldId id="396" r:id="rId14"/>
    <p:sldId id="397" r:id="rId15"/>
    <p:sldId id="399" r:id="rId16"/>
    <p:sldId id="398" r:id="rId17"/>
    <p:sldId id="391" r:id="rId18"/>
    <p:sldId id="392" r:id="rId19"/>
    <p:sldId id="393" r:id="rId20"/>
    <p:sldId id="394" r:id="rId21"/>
    <p:sldId id="386" r:id="rId22"/>
    <p:sldId id="387" r:id="rId23"/>
    <p:sldId id="388" r:id="rId24"/>
    <p:sldId id="389" r:id="rId25"/>
    <p:sldId id="390" r:id="rId26"/>
    <p:sldId id="379" r:id="rId27"/>
    <p:sldId id="383" r:id="rId28"/>
    <p:sldId id="382" r:id="rId29"/>
    <p:sldId id="381" r:id="rId30"/>
    <p:sldId id="378" r:id="rId31"/>
    <p:sldId id="384" r:id="rId32"/>
    <p:sldId id="359" r:id="rId33"/>
    <p:sldId id="372" r:id="rId34"/>
    <p:sldId id="375" r:id="rId35"/>
    <p:sldId id="373" r:id="rId36"/>
    <p:sldId id="376" r:id="rId37"/>
    <p:sldId id="377" r:id="rId38"/>
    <p:sldId id="371" r:id="rId39"/>
    <p:sldId id="360" r:id="rId40"/>
    <p:sldId id="361" r:id="rId41"/>
    <p:sldId id="362" r:id="rId42"/>
    <p:sldId id="363" r:id="rId43"/>
    <p:sldId id="364" r:id="rId44"/>
    <p:sldId id="366" r:id="rId45"/>
    <p:sldId id="367" r:id="rId46"/>
    <p:sldId id="368" r:id="rId47"/>
    <p:sldId id="369" r:id="rId48"/>
    <p:sldId id="370" r:id="rId49"/>
    <p:sldId id="365" r:id="rId50"/>
    <p:sldId id="349" r:id="rId51"/>
    <p:sldId id="350" r:id="rId52"/>
    <p:sldId id="351" r:id="rId53"/>
    <p:sldId id="352" r:id="rId54"/>
    <p:sldId id="353" r:id="rId55"/>
    <p:sldId id="354" r:id="rId56"/>
    <p:sldId id="355" r:id="rId57"/>
    <p:sldId id="356" r:id="rId58"/>
    <p:sldId id="357" r:id="rId59"/>
    <p:sldId id="358" r:id="rId60"/>
    <p:sldId id="279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53"/>
    <p:restoredTop sz="91325"/>
  </p:normalViewPr>
  <p:slideViewPr>
    <p:cSldViewPr snapToGrid="0" snapToObjects="1">
      <p:cViewPr varScale="1">
        <p:scale>
          <a:sx n="173" d="100"/>
          <a:sy n="173" d="100"/>
        </p:scale>
        <p:origin x="232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AF6D6-1DB0-1244-9B25-5A6D343B9057}" type="datetimeFigureOut">
              <a:rPr lang="en-US" smtClean="0"/>
              <a:t>10/8/20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69292-6ADB-0549-B350-F2240BA4F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3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666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where all of this started and popularized this year, which, for me was the black lives matter protests.</a:t>
            </a:r>
          </a:p>
          <a:p>
            <a:r>
              <a:rPr lang="en-US" dirty="0"/>
              <a:t>BLM has been around for many years, but the very public, and unfair, murders of black people by police ignited the movement</a:t>
            </a:r>
          </a:p>
          <a:p>
            <a:r>
              <a:rPr lang="en-US" dirty="0"/>
              <a:t>For instance, </a:t>
            </a:r>
            <a:r>
              <a:rPr lang="en-US" dirty="0" err="1"/>
              <a:t>geore</a:t>
            </a:r>
            <a:r>
              <a:rPr lang="en-US" dirty="0"/>
              <a:t> </a:t>
            </a:r>
            <a:r>
              <a:rPr lang="en-US" dirty="0" err="1"/>
              <a:t>floyd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844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Breonna Taylor was a nurse just at home in her apartment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018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Linden Cameron was a 13 year old shot in the 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659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Daniel Prude who was pinned and hooded by officers, who then blamed it on drug overdose, which leverages deep seated biases about black people.</a:t>
            </a:r>
          </a:p>
          <a:p>
            <a:r>
              <a:rPr lang="en-US" dirty="0"/>
              <a:t>These events are tragic, and simply symptoms of a deep disparity between African </a:t>
            </a:r>
            <a:r>
              <a:rPr lang="en-US" dirty="0" err="1"/>
              <a:t>americans</a:t>
            </a:r>
            <a:r>
              <a:rPr lang="en-US" dirty="0"/>
              <a:t> and the rest of America.</a:t>
            </a:r>
          </a:p>
          <a:p>
            <a:r>
              <a:rPr lang="en-US" dirty="0"/>
              <a:t>The US has historically treated immigrants of all kinds poorly, but African </a:t>
            </a:r>
            <a:r>
              <a:rPr lang="en-US" dirty="0" err="1"/>
              <a:t>americans</a:t>
            </a:r>
            <a:r>
              <a:rPr lang="en-US" dirty="0"/>
              <a:t> have been systematically oppressed from day one of the nation’s founding.</a:t>
            </a:r>
          </a:p>
          <a:p>
            <a:r>
              <a:rPr lang="en-US" dirty="0"/>
              <a:t>BLM is simply the manifestation of the outrage at this inequity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6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Recently the WNBA led the sports world in going on a strike to further publicize this issue, and other sports </a:t>
            </a:r>
            <a:r>
              <a:rPr lang="en-US" dirty="0" err="1"/>
              <a:t>leaguse</a:t>
            </a:r>
            <a:r>
              <a:rPr lang="en-US" dirty="0"/>
              <a:t> followed.</a:t>
            </a:r>
          </a:p>
          <a:p>
            <a:r>
              <a:rPr lang="en-US" dirty="0" err="1"/>
              <a:t>ScholarStrike</a:t>
            </a:r>
            <a:r>
              <a:rPr lang="en-US" dirty="0"/>
              <a:t> was a reaction by academics in support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992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Rather than cancel class, I’ll list here terms that are worth searching for to educate your self a bit about what’s going on.  We will share these terms in the slack.</a:t>
            </a:r>
          </a:p>
          <a:p>
            <a:r>
              <a:rPr lang="en-US" dirty="0"/>
              <a:t>These are issues that I am not an expert in either, but I am happy to discuss these in recitation or OH.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16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10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91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46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964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452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35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05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Supposed to be a two day strike where you don’t do any professor related tasks and learn about BLM and challenges of underrepresented people, and what can be done to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869292-6ADB-0549-B350-F2240BA4F2C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51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9908-18BC-EC4D-A664-1E884C22F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F9BBD-6E61-5D42-BA3A-D38B93B53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5B3F0-CABA-C941-A2E6-8DF86D2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92217-078E-ED47-866D-5E16B6DF5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4E80-F639-E24F-98F3-FC09C63C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1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CCEB-55B9-2E49-89EB-10D4FA5D1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F084D-7AC8-2A48-B958-F31514B80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B056-5E1E-C84D-A88E-F10EC46B6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EA7C-F71D-2F47-B222-1B4D8949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D5B7-1596-1F4A-964F-0898FDD8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2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FDA76F-0E5A-4249-B176-E1994E136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FD9E5-8360-374D-986D-404B71F6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897E7-AD62-6440-AD9F-5D7E408A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85183-4F65-DC47-9527-BDF56952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4BF7-9D17-C441-A12D-4E51CE9B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8E9CB-C423-8345-B6A3-279502302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2098-CE54-144C-9F13-16791B61D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4DC7-43FC-3E4C-8DF8-7D946CFB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DCD5B-8D9E-1041-96CA-8219B6386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A2E3C-B716-6044-B226-1888B44B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1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9B5AF-6366-CA4F-91BD-7E5B594C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5060-8361-2446-8A27-EA747854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CA17-11B6-214C-BC55-4F9848F7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22FC-A757-764F-9BB1-98B1399B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5B59E-6119-D44B-B9D2-52CB2E49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15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3F2D1-E32C-7646-8FE5-2E9E40E24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72EF-EE2D-0242-AACD-E1F9AE9AC9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BC7BA-55B0-1E4A-96EE-EF0C0E68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38F50-40A0-D945-8DCA-2C71F7CB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F43CA-E152-BD4E-B0C4-32954845C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B7114-A324-A045-83E3-79705FE9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30BD-FA9B-2E43-9122-D5EE6F04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F73D3-3DBF-C745-8FEA-543AEA989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99410-3988-0F45-BD59-9912D7B40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A9DF4-4E67-E345-8768-788FE1AD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E562-310E-F541-B923-1E50C630F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BCBE8-9B26-1948-8D9D-77A104A3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A77AA-815D-054E-B4F0-0A299456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C6E7D-791C-884A-9DD2-F275A38F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51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8E9A-095A-E548-9B90-56AFE665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FAA96-C84E-D240-B67F-FCE34F8B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9BE89-45F5-4D45-B65F-AA4CAB186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3AB3B9-39C8-E749-909D-0F6946A3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709492-C05A-D842-9539-1774D6939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763A8-3FBF-7347-9D8A-BE5D846B8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669A3-FADA-654B-94D8-97466D25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2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FBE4-21B5-A245-B028-21696B09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CFC81-D4D9-DB4C-9371-4B21A1160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5B70-BDBC-C74C-BD04-B5184A7F0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80474-7502-9342-83A4-062FAB3E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B71CD-4381-144E-8156-646902D4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AE36A-8C96-F545-9D32-C81AED433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D472-E44A-574C-B10E-F80E0010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6F453-AB0E-DD46-92D6-C76C0BDCD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44557-3BDC-DE4F-B39B-17F1BDF25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AF9BB-BD75-6A40-8BED-E46C44E2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A5B40-14D0-3241-AA75-14C869BD6E31}" type="datetimeFigureOut">
              <a:rPr lang="en-US" smtClean="0"/>
              <a:t>10/8/20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0937A-BFB3-9B4E-BFA1-82C3F8301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8472-F330-A946-85E5-CBBC99A6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C9F15-D0DD-BA46-8413-FC9F5A6E3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3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78272-D45E-8940-A858-A296E3827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EA1BA-AC8D-A647-B20D-A7D86AB6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9A83E-D6B3-7648-9CD4-E2529E56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80CA5B40-14D0-3241-AA75-14C869BD6E31}" type="datetimeFigureOut">
              <a:rPr lang="en-US" smtClean="0"/>
              <a:pPr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928C7-1CA3-AE42-B751-6DEB4BC80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B84AF-CB00-B44F-BE50-1E15CADED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" panose="020B0503020202020204" pitchFamily="34" charset="0"/>
              </a:defRPr>
            </a:lvl1pPr>
          </a:lstStyle>
          <a:p>
            <a:fld id="{750C9F15-D0DD-BA46-8413-FC9F5A6E3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Next" panose="020B05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DA5F-B3E6-FC47-B56B-EF6255D7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79D4E-E5F3-DE47-B553-A1010A676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6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76A2-976E-4441-A388-76670113A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5143500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Support your colleagues </a:t>
            </a:r>
          </a:p>
          <a:p>
            <a:pPr marL="0" indent="0" algn="ctr">
              <a:buNone/>
            </a:pPr>
            <a:r>
              <a:rPr lang="en-US" dirty="0"/>
              <a:t>for speaking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quick thanks or follow up </a:t>
            </a:r>
          </a:p>
          <a:p>
            <a:pPr marL="0" indent="0" algn="ctr">
              <a:buNone/>
            </a:pPr>
            <a:r>
              <a:rPr lang="en-US" dirty="0"/>
              <a:t>is great</a:t>
            </a:r>
          </a:p>
        </p:txBody>
      </p:sp>
      <p:pic>
        <p:nvPicPr>
          <p:cNvPr id="4098" name="Picture 2" descr="upload.wikimedia.org/wikipedia/commons/7/74/Bei...">
            <a:extLst>
              <a:ext uri="{FF2B5EF4-FFF2-40B4-BE49-F238E27FC236}">
                <a16:creationId xmlns:a16="http://schemas.microsoft.com/office/drawing/2014/main" id="{EFEEBB88-1ACF-A947-A0A7-1BB65178B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344" y="0"/>
            <a:ext cx="4869656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4051E6-3932-3146-92D0-A6F2AA43960F}"/>
              </a:ext>
            </a:extLst>
          </p:cNvPr>
          <p:cNvSpPr txBox="1"/>
          <p:nvPr/>
        </p:nvSpPr>
        <p:spPr>
          <a:xfrm>
            <a:off x="7591611" y="6493382"/>
            <a:ext cx="43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Thumb_signal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43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433726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9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Cloud DBs</a:t>
            </a:r>
          </a:p>
        </p:txBody>
      </p:sp>
    </p:spTree>
    <p:extLst>
      <p:ext uri="{BB962C8B-B14F-4D97-AF65-F5344CB8AC3E}">
        <p14:creationId xmlns:p14="http://schemas.microsoft.com/office/powerpoint/2010/main" val="2856352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You’ve read industry and academic papers</a:t>
            </a:r>
            <a:r>
              <a:rPr lang="en-US"/>
              <a:t>.  </a:t>
            </a:r>
          </a:p>
          <a:p>
            <a:pPr marL="0" indent="0" algn="ctr">
              <a:buNone/>
            </a:pPr>
            <a:r>
              <a:rPr lang="en-US"/>
              <a:t>What </a:t>
            </a:r>
            <a:r>
              <a:rPr lang="en-US" dirty="0"/>
              <a:t>do you feel are the strengths and </a:t>
            </a:r>
            <a:r>
              <a:rPr lang="en-US"/>
              <a:t>weaknesses?</a:t>
            </a:r>
            <a:endParaRPr lang="en-US" dirty="0"/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375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A3 released</a:t>
            </a:r>
          </a:p>
          <a:p>
            <a:pPr marL="0" indent="0">
              <a:buNone/>
            </a:pPr>
            <a:r>
              <a:rPr lang="en-US" dirty="0"/>
              <a:t>A5 is extra credit (optional)</a:t>
            </a:r>
          </a:p>
          <a:p>
            <a:pPr marL="0" indent="0">
              <a:buNone/>
            </a:pPr>
            <a:r>
              <a:rPr lang="en-US" dirty="0"/>
              <a:t>Proposal comments sent via slack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Keeping existing lecture sequencing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was partly to time with Prof Vasiliki’s talk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829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CE641-37F1-5E4E-A54F-FD382FD63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D3E86-9CA1-6043-824C-7643D2C0F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068" y="1825625"/>
            <a:ext cx="472185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Go over assignment &amp; concepts in class (x2)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More tests (x4)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Note: 5 late days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388C3B-1018-A64B-A1FE-031D9FBA9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921" y="0"/>
            <a:ext cx="722707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8FFB63-EE08-2F42-9AA4-C753DFAF4ED8}"/>
              </a:ext>
            </a:extLst>
          </p:cNvPr>
          <p:cNvSpPr txBox="1"/>
          <p:nvPr/>
        </p:nvSpPr>
        <p:spPr>
          <a:xfrm>
            <a:off x="8836480" y="230188"/>
            <a:ext cx="290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Next" panose="020B0503020202020204" pitchFamily="34" charset="0"/>
              </a:rPr>
              <a:t>Almost Unrelenting</a:t>
            </a:r>
          </a:p>
        </p:txBody>
      </p:sp>
    </p:spTree>
    <p:extLst>
      <p:ext uri="{BB962C8B-B14F-4D97-AF65-F5344CB8AC3E}">
        <p14:creationId xmlns:p14="http://schemas.microsoft.com/office/powerpoint/2010/main" val="622542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7"/>
            <a:ext cx="11003734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are the similarities between Dremel/Snowflake and Gamma?  What are the differences?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Does in-situ processing really mean?  For instance, does data not need to be loaded?  What are its strengths and drawbacks?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Speculate about future iterations software or hardware “disaggregation.   How might it affect DBMS design?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4965356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8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Column Stores</a:t>
            </a:r>
          </a:p>
        </p:txBody>
      </p:sp>
    </p:spTree>
    <p:extLst>
      <p:ext uri="{BB962C8B-B14F-4D97-AF65-F5344CB8AC3E}">
        <p14:creationId xmlns:p14="http://schemas.microsoft.com/office/powerpoint/2010/main" val="2262804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4437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then c</a:t>
            </a:r>
            <a:r>
              <a:rPr lang="en-US" sz="3200" dirty="0">
                <a:cs typeface="Arial" panose="020B0604020202020204" pitchFamily="34" charset="0"/>
              </a:rPr>
              <a:t>lick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Which restaurant do you want to go most </a:t>
            </a:r>
          </a:p>
          <a:p>
            <a:pPr marL="0" indent="0" algn="ctr">
              <a:buNone/>
            </a:pPr>
            <a:r>
              <a:rPr lang="en-US" dirty="0"/>
              <a:t>when dine-in is safe again?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8622081" y="661177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10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Proposal due today 11:59PM EST</a:t>
            </a:r>
          </a:p>
          <a:p>
            <a:pPr marL="0" indent="0">
              <a:buNone/>
            </a:pPr>
            <a:r>
              <a:rPr lang="en-US" dirty="0"/>
              <a:t>A2 due 10/4 11:59PM EST</a:t>
            </a:r>
          </a:p>
          <a:p>
            <a:pPr marL="0" indent="0">
              <a:buNone/>
            </a:pPr>
            <a:r>
              <a:rPr lang="en-US" dirty="0"/>
              <a:t>A5 </a:t>
            </a:r>
            <a:r>
              <a:rPr lang="en-US"/>
              <a:t>is now optional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Questions</a:t>
            </a:r>
          </a:p>
          <a:p>
            <a:pPr marL="0" indent="0">
              <a:buNone/>
            </a:pPr>
            <a:r>
              <a:rPr lang="en-US" dirty="0"/>
              <a:t>Extend A3 and A4 by 1 week?</a:t>
            </a:r>
          </a:p>
          <a:p>
            <a:pPr marL="0" indent="0">
              <a:buNone/>
            </a:pPr>
            <a:r>
              <a:rPr lang="en-US" dirty="0"/>
              <a:t>Swap Compilation/</a:t>
            </a:r>
            <a:r>
              <a:rPr lang="en-US" dirty="0" err="1"/>
              <a:t>Udf</a:t>
            </a:r>
            <a:r>
              <a:rPr lang="en-US" dirty="0"/>
              <a:t> topics with large scale dataflow? </a:t>
            </a:r>
          </a:p>
        </p:txBody>
      </p:sp>
    </p:spTree>
    <p:extLst>
      <p:ext uri="{BB962C8B-B14F-4D97-AF65-F5344CB8AC3E}">
        <p14:creationId xmlns:p14="http://schemas.microsoft.com/office/powerpoint/2010/main" val="62302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10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Compilation</a:t>
            </a:r>
          </a:p>
        </p:txBody>
      </p:sp>
    </p:spTree>
    <p:extLst>
      <p:ext uri="{BB962C8B-B14F-4D97-AF65-F5344CB8AC3E}">
        <p14:creationId xmlns:p14="http://schemas.microsoft.com/office/powerpoint/2010/main" val="3291693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What makes this paper well-written?  Identify specific examples from the reading.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Still assuming a ”big reads” workload, how would col-stores adapt to data distribution changes?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Compare and contrast the in-memory vs on-disk “stores” in c-store to the design in a class RDBMS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4566097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7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Query Optimizer</a:t>
            </a:r>
          </a:p>
        </p:txBody>
      </p:sp>
    </p:spTree>
    <p:extLst>
      <p:ext uri="{BB962C8B-B14F-4D97-AF65-F5344CB8AC3E}">
        <p14:creationId xmlns:p14="http://schemas.microsoft.com/office/powerpoint/2010/main" val="34190872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Is a hot dog a sandwich?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76417" y="4429754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631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(TODAY)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711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42473939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05381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Why is writing query optimizers harder than rocket science?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 Propose good methods to select promising transitions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What are some benefits of volcano’s top-down search as compared to </a:t>
            </a:r>
            <a:r>
              <a:rPr lang="en-US" dirty="0" err="1"/>
              <a:t>selinger’s</a:t>
            </a:r>
            <a:r>
              <a:rPr lang="en-US" dirty="0"/>
              <a:t> algorithm?  Hint: consider enforcers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</a:t>
            </a:r>
            <a:r>
              <a:rPr lang="en-US" dirty="0"/>
              <a:t>: How to parallelize cascades? What challenges may arise?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11482588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6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92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Agree or disagree</a:t>
            </a: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Batman is a criminal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2336594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8D2A-B50F-6F4C-91AD-1C361FC3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5B863-2F06-0F44-B969-51C408C4A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proposals due 10/1</a:t>
            </a:r>
          </a:p>
          <a:p>
            <a:pPr marL="0" indent="0">
              <a:buNone/>
            </a:pPr>
            <a:r>
              <a:rPr lang="en-US" dirty="0"/>
              <a:t>A2 due 10/4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Sign up to lead a class (link on website, slack)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2612E-49F9-244C-8C5E-3BC1E34D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750" y="4147228"/>
            <a:ext cx="5539408" cy="43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806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9/29	Julia </a:t>
            </a:r>
            <a:r>
              <a:rPr lang="en-US" sz="2200" b="1" dirty="0" err="1"/>
              <a:t>Stoyanovich</a:t>
            </a:r>
            <a:r>
              <a:rPr lang="en-US" sz="2200" b="1" dirty="0"/>
              <a:t> (NYU)</a:t>
            </a:r>
          </a:p>
          <a:p>
            <a:pPr marL="0" indent="0">
              <a:buNone/>
            </a:pPr>
            <a:r>
              <a:rPr lang="en-US" sz="2200" b="1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10/13	Wolfgang </a:t>
            </a:r>
            <a:r>
              <a:rPr lang="en-US" sz="2200" dirty="0" err="1"/>
              <a:t>Gatterbauer</a:t>
            </a:r>
            <a:r>
              <a:rPr lang="en-US" sz="2200" dirty="0"/>
              <a:t> (Northeastern)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/>
              <a:t>QueryVis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857857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42907" y="1210444"/>
            <a:ext cx="9506186" cy="500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 open chat, </a:t>
            </a:r>
          </a:p>
          <a:p>
            <a:pPr marL="514350" indent="-514350" algn="l">
              <a:buAutoNum type="arabicPeriod"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b="1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greet your colleagues in the chat!</a:t>
            </a:r>
          </a:p>
          <a:p>
            <a:pPr marL="514350" indent="-514350" algn="l">
              <a:buAutoNum type="arabicPeriod"/>
            </a:pPr>
            <a:endParaRPr lang="en-US" sz="3200" dirty="0">
              <a:cs typeface="Arial" panose="020B0604020202020204" pitchFamily="34" charset="0"/>
            </a:endParaRPr>
          </a:p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Warmup discussion</a:t>
            </a:r>
            <a:r>
              <a:rPr lang="en-US" sz="3200" dirty="0">
                <a:cs typeface="Arial" panose="020B0604020202020204" pitchFamily="34" charset="0"/>
              </a:rPr>
              <a:t>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/>
              <a:t>What are some types of disaggregation in your </a:t>
            </a:r>
            <a:r>
              <a:rPr lang="en-US"/>
              <a:t>daily life?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When is it sensible to disaggregate vs consolidate?</a:t>
            </a:r>
          </a:p>
          <a:p>
            <a:pPr marL="0" indent="0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3023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Qs.  Provide specific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50217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G1 Writing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did the paper focus on &amp; </a:t>
            </a:r>
            <a:r>
              <a:rPr lang="en-US" i="1" dirty="0"/>
              <a:t>not</a:t>
            </a:r>
            <a:r>
              <a:rPr lang="en-US" dirty="0"/>
              <a:t> focus on? 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 </a:t>
            </a:r>
            <a:r>
              <a:rPr lang="en-US" b="1" dirty="0" err="1"/>
              <a:t>Contribs</a:t>
            </a:r>
            <a:r>
              <a:rPr lang="en-US" dirty="0"/>
              <a:t>: What is the main contribution?  </a:t>
            </a:r>
          </a:p>
          <a:p>
            <a:pPr marL="0" indent="0">
              <a:buNone/>
            </a:pPr>
            <a:r>
              <a:rPr lang="en-US" dirty="0"/>
              <a:t>Design an example that highlights it against prior work.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 </a:t>
            </a:r>
            <a:r>
              <a:rPr lang="en-US" b="1" dirty="0" err="1"/>
              <a:t>Exps</a:t>
            </a:r>
            <a:r>
              <a:rPr lang="en-US" dirty="0"/>
              <a:t>: Based on the paper’s aims, what </a:t>
            </a:r>
            <a:r>
              <a:rPr lang="en-US" dirty="0" err="1"/>
              <a:t>exps</a:t>
            </a:r>
            <a:r>
              <a:rPr lang="en-US" dirty="0"/>
              <a:t> should they have run?  Did they?  If not, design a specific exp they should have run.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G4  Future</a:t>
            </a:r>
            <a:r>
              <a:rPr lang="en-US" dirty="0"/>
              <a:t>: Describe a major follow up question to study.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37012840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25191128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5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89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3200" dirty="0"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My favorite time of day is</a:t>
            </a:r>
          </a:p>
          <a:p>
            <a:pPr marL="0" indent="0" algn="ctr">
              <a:buNone/>
            </a:pP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34799747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E5BC-F9D8-744A-879D-3C5F2CFF4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E0769-D385-EF42-9FE8-67A80A093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Today: multi-machine joins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A2 is out – optimizer!</a:t>
            </a:r>
          </a:p>
          <a:p>
            <a:pPr marL="0" indent="0">
              <a:buNone/>
            </a:pPr>
            <a:r>
              <a:rPr lang="en-US" dirty="0"/>
              <a:t>A1 – what did you learn? What did you already know?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808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orms response chart. Question title: How fun was A1?. Number of responses: 13 responses.">
            <a:extLst>
              <a:ext uri="{FF2B5EF4-FFF2-40B4-BE49-F238E27FC236}">
                <a16:creationId xmlns:a16="http://schemas.microsoft.com/office/drawing/2014/main" id="{4D7B382B-F7B9-474B-A7D1-E4D5752B4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79009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rms response chart. Question title: How educational was A1?. Number of responses: 13 responses.">
            <a:extLst>
              <a:ext uri="{FF2B5EF4-FFF2-40B4-BE49-F238E27FC236}">
                <a16:creationId xmlns:a16="http://schemas.microsoft.com/office/drawing/2014/main" id="{07853036-B0F9-D94D-9F16-8D427206B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328210" cy="3478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94395-F998-D945-916D-4746A0DA3EAC}"/>
              </a:ext>
            </a:extLst>
          </p:cNvPr>
          <p:cNvSpPr txBox="1"/>
          <p:nvPr/>
        </p:nvSpPr>
        <p:spPr>
          <a:xfrm>
            <a:off x="7560526" y="2219093"/>
            <a:ext cx="405899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venir Next" panose="020B0503020202020204" pitchFamily="34" charset="0"/>
              </a:rPr>
              <a:t>Main Comments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Vague Instructions</a:t>
            </a:r>
          </a:p>
          <a:p>
            <a:r>
              <a:rPr lang="en-US" sz="3600" dirty="0">
                <a:latin typeface="Avenir Next" panose="020B0503020202020204" pitchFamily="34" charset="0"/>
              </a:rPr>
              <a:t>Bugs 🙏</a:t>
            </a:r>
          </a:p>
        </p:txBody>
      </p:sp>
    </p:spTree>
    <p:extLst>
      <p:ext uri="{BB962C8B-B14F-4D97-AF65-F5344CB8AC3E}">
        <p14:creationId xmlns:p14="http://schemas.microsoft.com/office/powerpoint/2010/main" val="29021479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C96C-8C8F-5944-9E4E-C9588F72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46606-BB9F-2D45-8CA7-B87763503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Clear, honest writing</a:t>
            </a:r>
          </a:p>
          <a:p>
            <a:pPr lvl="1"/>
            <a:r>
              <a:rPr lang="en-US" dirty="0"/>
              <a:t>Ability to scale up/out is a big win!</a:t>
            </a:r>
          </a:p>
          <a:p>
            <a:pPr lvl="1"/>
            <a:r>
              <a:rPr lang="en-US" dirty="0"/>
              <a:t>Experiment design + explanation: A+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3799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7500-A84B-7C4F-BC67-58FA8937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EADA0-D1F6-7541-B7B5-AF024B48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Weaknesses</a:t>
            </a:r>
          </a:p>
          <a:p>
            <a:pPr lvl="1"/>
            <a:r>
              <a:rPr lang="en-US" dirty="0"/>
              <a:t>Lacks baselines</a:t>
            </a:r>
          </a:p>
          <a:p>
            <a:pPr lvl="1"/>
            <a:r>
              <a:rPr lang="en-US" dirty="0"/>
              <a:t>Aggregation?</a:t>
            </a:r>
          </a:p>
          <a:p>
            <a:pPr lvl="1"/>
            <a:r>
              <a:rPr lang="en-US" dirty="0"/>
              <a:t>Explain terms</a:t>
            </a:r>
          </a:p>
          <a:p>
            <a:endParaRPr lang="en-US" dirty="0"/>
          </a:p>
          <a:p>
            <a:r>
              <a:rPr lang="en-US" dirty="0"/>
              <a:t>How to choose partitioning key?</a:t>
            </a:r>
          </a:p>
          <a:p>
            <a:r>
              <a:rPr lang="en-US" dirty="0"/>
              <a:t>If scales to 1000+ nodes, what bottlenecks?</a:t>
            </a:r>
          </a:p>
          <a:p>
            <a:r>
              <a:rPr lang="en-US"/>
              <a:t>Failure </a:t>
            </a:r>
            <a:r>
              <a:rPr lang="en-US" dirty="0"/>
              <a:t>on recovery?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375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F32F08-FFC5-744D-8503-3D8CC362C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F885DD-914F-9342-AB1E-D1D08891B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400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580190" y="1503321"/>
            <a:ext cx="7031620" cy="4547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A book/article I recently read </a:t>
            </a: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was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______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           when done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4285471" y="4945801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1532761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6D5A-C8C3-9145-9ED3-45A91840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4F404-BCF6-5649-810C-382D4CE9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for the bug reports!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Vote: Share and review paper drafts (due 10-22)?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AC479-8564-E540-856A-B6A3CD9430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48" t="41045" r="18109" b="52247"/>
          <a:stretch/>
        </p:blipFill>
        <p:spPr>
          <a:xfrm>
            <a:off x="8995141" y="3030070"/>
            <a:ext cx="2282460" cy="115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688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399" y="3305047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096000" y="3402496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345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trike="sngStrike" dirty="0"/>
              <a:t>Finish previous class </a:t>
            </a:r>
            <a:r>
              <a:rPr lang="en-US" dirty="0"/>
              <a:t> </a:t>
            </a:r>
            <a:r>
              <a:rPr lang="en-US" b="1" dirty="0"/>
              <a:t>NO NEED!</a:t>
            </a:r>
          </a:p>
          <a:p>
            <a:pPr marL="0" indent="0">
              <a:buNone/>
            </a:pPr>
            <a:r>
              <a:rPr lang="en-US" dirty="0"/>
              <a:t>Single Machine Joins.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paper reviews in pairs?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Poll: random pairing each week?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87B36-FA8D-DF43-95D9-E846C53F2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981" y="4418229"/>
            <a:ext cx="1287708" cy="1545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2ADB9-5834-8A4A-A365-993F45B026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6599582" y="4515678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283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Is a hot dog a sandwich?   Discuss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17576852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4004757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775039-56C5-7C42-B219-2A673BD4B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0B385A-3329-1749-A790-7A58F8D886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73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634" y="1429823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700241" y="2755387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410596" y="5118597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1058" y="1590662"/>
            <a:ext cx="4655876" cy="4935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eriod"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</a:t>
            </a:r>
          </a:p>
          <a:p>
            <a:pPr marL="514350" indent="-514350" algn="l">
              <a:buAutoNum type="arabicPeriod"/>
            </a:pPr>
            <a:r>
              <a:rPr lang="en-US" sz="3200" dirty="0">
                <a:cs typeface="Arial" panose="020B0604020202020204" pitchFamily="34" charset="0"/>
              </a:rPr>
              <a:t>Type in chat or say:</a:t>
            </a: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i="1" dirty="0">
                <a:cs typeface="Arial" panose="020B0604020202020204" pitchFamily="34" charset="0"/>
              </a:rPr>
              <a:t>My</a:t>
            </a:r>
            <a:r>
              <a:rPr lang="en-US" sz="3200" i="1" dirty="0">
                <a:latin typeface="Avenir Next" panose="020B0503020202020204" pitchFamily="34" charset="0"/>
                <a:cs typeface="Arial" panose="020B0604020202020204" pitchFamily="34" charset="0"/>
              </a:rPr>
              <a:t> favorite morning drink is </a:t>
            </a:r>
            <a:r>
              <a:rPr lang="en-US" sz="3200" i="1" u="sng" dirty="0">
                <a:latin typeface="Avenir Next" panose="020B0503020202020204" pitchFamily="34" charset="0"/>
                <a:cs typeface="Arial" panose="020B0604020202020204" pitchFamily="34" charset="0"/>
              </a:rPr>
              <a:t>___ ___</a:t>
            </a:r>
          </a:p>
          <a:p>
            <a:pPr marL="0" indent="0" algn="ctr">
              <a:buNone/>
            </a:pPr>
            <a:r>
              <a:rPr lang="en-US" sz="2400" i="1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(as much detail as you wish)</a:t>
            </a:r>
            <a:endParaRPr lang="en-US" sz="3200" i="1" dirty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3.  Click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90"/>
          <a:stretch/>
        </p:blipFill>
        <p:spPr>
          <a:xfrm>
            <a:off x="1806563" y="5377698"/>
            <a:ext cx="972302" cy="13291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7B561B-C87F-FF4D-B3BB-0A5EAC20E5C1}"/>
              </a:ext>
            </a:extLst>
          </p:cNvPr>
          <p:cNvSpPr txBox="1"/>
          <p:nvPr/>
        </p:nvSpPr>
        <p:spPr>
          <a:xfrm>
            <a:off x="3233550" y="238539"/>
            <a:ext cx="5724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Next" panose="020B0503020202020204" pitchFamily="34" charset="0"/>
              </a:rPr>
              <a:t>Do The Following</a:t>
            </a:r>
          </a:p>
        </p:txBody>
      </p:sp>
    </p:spTree>
    <p:extLst>
      <p:ext uri="{BB962C8B-B14F-4D97-AF65-F5344CB8AC3E}">
        <p14:creationId xmlns:p14="http://schemas.microsoft.com/office/powerpoint/2010/main" val="5019238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Multi-dimensional indexing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A1 is out, due 9/20</a:t>
            </a:r>
          </a:p>
        </p:txBody>
      </p:sp>
    </p:spTree>
    <p:extLst>
      <p:ext uri="{BB962C8B-B14F-4D97-AF65-F5344CB8AC3E}">
        <p14:creationId xmlns:p14="http://schemas.microsoft.com/office/powerpoint/2010/main" val="15935948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Discussion:</a:t>
            </a:r>
          </a:p>
          <a:p>
            <a:pPr marL="0" indent="0" algn="ctr">
              <a:buNone/>
            </a:pPr>
            <a:r>
              <a:rPr lang="en-US" dirty="0"/>
              <a:t>Share your favorite quick cooking recipe, </a:t>
            </a:r>
          </a:p>
          <a:p>
            <a:pPr marL="0" indent="0" algn="ctr">
              <a:buNone/>
            </a:pPr>
            <a:r>
              <a:rPr lang="en-US" dirty="0"/>
              <a:t>or what you would like to cook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Notetaker:</a:t>
            </a:r>
          </a:p>
          <a:p>
            <a:pPr marL="0" indent="0" algn="ctr">
              <a:buNone/>
            </a:pPr>
            <a:r>
              <a:rPr lang="en-US" dirty="0"/>
              <a:t>Summarize the discussion (~30s)</a:t>
            </a:r>
          </a:p>
        </p:txBody>
      </p:sp>
    </p:spTree>
    <p:extLst>
      <p:ext uri="{BB962C8B-B14F-4D97-AF65-F5344CB8AC3E}">
        <p14:creationId xmlns:p14="http://schemas.microsoft.com/office/powerpoint/2010/main" val="9308127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D9EE-281D-7343-AC53-1C88E91F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3779-796B-E64C-8598-7978BBBA5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</a:t>
            </a:r>
          </a:p>
          <a:p>
            <a:r>
              <a:rPr lang="en-US" dirty="0"/>
              <a:t>Theoretical guarantees</a:t>
            </a:r>
          </a:p>
          <a:p>
            <a:r>
              <a:rPr lang="en-US" dirty="0"/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11565950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BE8D-6482-534A-A57B-39B45C2D2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328080-CF5C-4A44-9D12-D9DD3B91E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55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BCA8-7A02-2D42-9E05-A9FA211E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seminar talks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25068D-E215-E547-9B5D-6D0378E1E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463748" cy="33416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9/29	Julia </a:t>
            </a:r>
            <a:r>
              <a:rPr lang="en-US" sz="2200" dirty="0" err="1"/>
              <a:t>Stoyanovich</a:t>
            </a:r>
            <a:r>
              <a:rPr lang="en-US" sz="2200" dirty="0"/>
              <a:t> (NYU)</a:t>
            </a:r>
          </a:p>
          <a:p>
            <a:pPr marL="0" indent="0">
              <a:buNone/>
            </a:pPr>
            <a:r>
              <a:rPr lang="en-US" sz="2200" dirty="0"/>
              <a:t>	Responsible Data Management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10/13	Wolfgang </a:t>
            </a:r>
            <a:r>
              <a:rPr lang="en-US" sz="2200" b="1" dirty="0" err="1">
                <a:solidFill>
                  <a:srgbClr val="FF0000"/>
                </a:solidFill>
              </a:rPr>
              <a:t>Gatterbauer</a:t>
            </a:r>
            <a:r>
              <a:rPr lang="en-US" sz="2200" b="1" dirty="0">
                <a:solidFill>
                  <a:srgbClr val="FF0000"/>
                </a:solidFill>
              </a:rPr>
              <a:t> (Northeastern)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0000"/>
                </a:solidFill>
              </a:rPr>
              <a:t>	</a:t>
            </a:r>
            <a:r>
              <a:rPr lang="en-US" sz="2200" b="1" dirty="0" err="1">
                <a:solidFill>
                  <a:srgbClr val="FF0000"/>
                </a:solidFill>
              </a:rPr>
              <a:t>QueryVis</a:t>
            </a:r>
            <a:endParaRPr lang="en-US" sz="22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10/20	</a:t>
            </a:r>
            <a:r>
              <a:rPr lang="en-US" sz="2200" dirty="0">
                <a:solidFill>
                  <a:srgbClr val="000000"/>
                </a:solidFill>
              </a:rPr>
              <a:t>Kostas </a:t>
            </a:r>
            <a:r>
              <a:rPr lang="en-US" sz="2200" dirty="0" err="1">
                <a:solidFill>
                  <a:srgbClr val="000000"/>
                </a:solidFill>
              </a:rPr>
              <a:t>Karanasos</a:t>
            </a:r>
            <a:r>
              <a:rPr lang="en-US" sz="2200" dirty="0">
                <a:solidFill>
                  <a:srgbClr val="000000"/>
                </a:solidFill>
              </a:rPr>
              <a:t> (Microsoft Gray Labs)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</a:rPr>
              <a:t>	L</a:t>
            </a:r>
            <a:r>
              <a:rPr lang="en-US" sz="2200" dirty="0"/>
              <a:t>ab overview + In-</a:t>
            </a:r>
            <a:r>
              <a:rPr lang="en-US" sz="2200" dirty="0" err="1"/>
              <a:t>db</a:t>
            </a:r>
            <a:r>
              <a:rPr lang="en-US" sz="2200" dirty="0"/>
              <a:t> ML inference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E5315-4458-4E45-A6EA-5B25B71DBE67}"/>
              </a:ext>
            </a:extLst>
          </p:cNvPr>
          <p:cNvSpPr txBox="1"/>
          <p:nvPr/>
        </p:nvSpPr>
        <p:spPr>
          <a:xfrm>
            <a:off x="7063409" y="1690688"/>
            <a:ext cx="4943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10/27	Vasiliki 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Kalavri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 (Boston U)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Streaming Research</a:t>
            </a:r>
          </a:p>
          <a:p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11/10	Aaron Elmore (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UChicago</a:t>
            </a:r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)</a:t>
            </a:r>
          </a:p>
          <a:p>
            <a:r>
              <a:rPr lang="en-US" sz="22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Avenir Next" panose="020B0503020202020204" pitchFamily="34" charset="0"/>
              </a:rPr>
              <a:t>CrocodileDB</a:t>
            </a:r>
            <a:endParaRPr lang="en-US" sz="22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endParaRPr lang="en-US" sz="2200" dirty="0"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F3119-DEA5-F14B-B1FB-BB2CFF8CBC66}"/>
              </a:ext>
            </a:extLst>
          </p:cNvPr>
          <p:cNvSpPr txBox="1"/>
          <p:nvPr/>
        </p:nvSpPr>
        <p:spPr>
          <a:xfrm>
            <a:off x="4554296" y="5698434"/>
            <a:ext cx="30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Zoom link in slack</a:t>
            </a:r>
          </a:p>
        </p:txBody>
      </p:sp>
    </p:spTree>
    <p:extLst>
      <p:ext uri="{BB962C8B-B14F-4D97-AF65-F5344CB8AC3E}">
        <p14:creationId xmlns:p14="http://schemas.microsoft.com/office/powerpoint/2010/main" val="29751846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E3BADB-0D52-7045-87F6-06A08C24A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381" y="767214"/>
            <a:ext cx="6762215" cy="507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975735-2A2B-DB46-A4AE-DCCC0A72880B}"/>
              </a:ext>
            </a:extLst>
          </p:cNvPr>
          <p:cNvSpPr txBox="1"/>
          <p:nvPr/>
        </p:nvSpPr>
        <p:spPr>
          <a:xfrm>
            <a:off x="9686988" y="2092778"/>
            <a:ext cx="2599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Participants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BDE9D-381C-6D4D-8B07-00DD5D1C4E0E}"/>
              </a:ext>
            </a:extLst>
          </p:cNvPr>
          <p:cNvSpPr txBox="1"/>
          <p:nvPr/>
        </p:nvSpPr>
        <p:spPr>
          <a:xfrm>
            <a:off x="10397343" y="4455988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Avenir Next" panose="020B0503020202020204" pitchFamily="34" charset="0"/>
                <a:cs typeface="Arial" panose="020B0604020202020204" pitchFamily="34" charset="0"/>
              </a:rPr>
              <a:t>Chat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C67CBF-A4D7-024C-BEF0-E9F7F71CE2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7805" y="928053"/>
            <a:ext cx="4655876" cy="5562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Turn video on,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enable mic &amp; say: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“Hi, this is _</a:t>
            </a:r>
            <a:r>
              <a:rPr lang="en-US" sz="3200" u="sng" dirty="0">
                <a:latin typeface="Avenir Next" panose="020B0503020202020204" pitchFamily="34" charset="0"/>
                <a:cs typeface="Arial" panose="020B0604020202020204" pitchFamily="34" charset="0"/>
              </a:rPr>
              <a:t>(name)</a:t>
            </a: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_,</a:t>
            </a: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I ate ___________ for breakfast”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3200" dirty="0">
                <a:latin typeface="Avenir Next" panose="020B0503020202020204" pitchFamily="34" charset="0"/>
                <a:cs typeface="Arial" panose="020B0604020202020204" pitchFamily="34" charset="0"/>
              </a:rPr>
              <a:t>Click           when done </a:t>
            </a:r>
          </a:p>
          <a:p>
            <a:pPr marL="0" indent="0" algn="l">
              <a:buNone/>
            </a:pPr>
            <a:endParaRPr lang="en-US" sz="3200" dirty="0">
              <a:latin typeface="Avenir Next" panose="020B0503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BF61DC-0E09-1545-B1AB-D8CC3068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90"/>
          <a:stretch/>
        </p:blipFill>
        <p:spPr>
          <a:xfrm>
            <a:off x="1183710" y="4715089"/>
            <a:ext cx="972302" cy="13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68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49CF-7C4D-6D4B-B0CE-5A37EB49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9A0D-1C0E-DF48-9583-0128228EA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Walk through</a:t>
            </a:r>
          </a:p>
          <a:p>
            <a:pPr marL="0" indent="0">
              <a:buNone/>
            </a:pPr>
            <a:r>
              <a:rPr lang="en-US" dirty="0"/>
              <a:t>A0</a:t>
            </a:r>
          </a:p>
          <a:p>
            <a:pPr marL="0" indent="0">
              <a:buNone/>
            </a:pPr>
            <a:r>
              <a:rPr lang="en-US" dirty="0"/>
              <a:t>Paper Reviews</a:t>
            </a:r>
          </a:p>
          <a:p>
            <a:pPr marL="0" indent="0">
              <a:buNone/>
            </a:pPr>
            <a:r>
              <a:rPr lang="en-US" dirty="0"/>
              <a:t>Project list is up (still evolving)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Course goal</a:t>
            </a:r>
          </a:p>
          <a:p>
            <a:pPr marL="0" indent="0">
              <a:buNone/>
            </a:pPr>
            <a:r>
              <a:rPr lang="en-US" dirty="0"/>
              <a:t>You feel comfortable reading papers + conducting research</a:t>
            </a:r>
          </a:p>
          <a:p>
            <a:pPr marL="0" indent="0">
              <a:buNone/>
            </a:pPr>
            <a:r>
              <a:rPr lang="en-US" dirty="0"/>
              <a:t>Research ~ answering your own questions</a:t>
            </a:r>
          </a:p>
        </p:txBody>
      </p:sp>
    </p:spTree>
    <p:extLst>
      <p:ext uri="{BB962C8B-B14F-4D97-AF65-F5344CB8AC3E}">
        <p14:creationId xmlns:p14="http://schemas.microsoft.com/office/powerpoint/2010/main" val="248919223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33-746B-774B-905B-A4C64967B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Today’s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8907E-278A-D64F-84F0-88EE06B89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Finish previous class</a:t>
            </a:r>
          </a:p>
          <a:p>
            <a:pPr marL="0" indent="0">
              <a:buNone/>
            </a:pPr>
            <a:r>
              <a:rPr lang="en-US" dirty="0"/>
              <a:t>Review classic DBMS components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Notes on w6113.github.io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353B0-C7A0-5049-959F-38958D3F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688" y="3983590"/>
            <a:ext cx="8477420" cy="303093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7C2DB4DC-5C21-B246-8B64-13709BAFEC82}"/>
              </a:ext>
            </a:extLst>
          </p:cNvPr>
          <p:cNvSpPr/>
          <p:nvPr/>
        </p:nvSpPr>
        <p:spPr>
          <a:xfrm rot="1235702">
            <a:off x="3504178" y="601370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5458F50-5FAC-3544-8B36-16B360FCED4D}"/>
              </a:ext>
            </a:extLst>
          </p:cNvPr>
          <p:cNvSpPr/>
          <p:nvPr/>
        </p:nvSpPr>
        <p:spPr>
          <a:xfrm rot="13481599">
            <a:off x="7946280" y="6323913"/>
            <a:ext cx="1123055" cy="454131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220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FE028D-EACC-5E47-8BD7-24B4A007EF13}"/>
              </a:ext>
            </a:extLst>
          </p:cNvPr>
          <p:cNvSpPr txBox="1"/>
          <p:nvPr/>
        </p:nvSpPr>
        <p:spPr>
          <a:xfrm>
            <a:off x="3996643" y="3013502"/>
            <a:ext cx="419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" panose="020B0503020202020204" pitchFamily="34" charset="0"/>
              </a:rPr>
              <a:t>#</a:t>
            </a:r>
            <a:r>
              <a:rPr lang="en-US" sz="4800" dirty="0" err="1">
                <a:solidFill>
                  <a:schemeClr val="bg1"/>
                </a:solidFill>
                <a:latin typeface="Avenir Next" panose="020B0503020202020204" pitchFamily="34" charset="0"/>
              </a:rPr>
              <a:t>ScholarStrike</a:t>
            </a:r>
            <a:endParaRPr lang="en-US" sz="48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1986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2D373-E715-A745-88D3-5C5D253FF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081" y="1330035"/>
            <a:ext cx="6277838" cy="620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075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4F636-8F88-E04F-B5CE-9D75FE43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433" y="1468481"/>
            <a:ext cx="8413040" cy="538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459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7187C5-C207-244C-B09E-994F8762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126"/>
          <a:stretch/>
        </p:blipFill>
        <p:spPr>
          <a:xfrm>
            <a:off x="1500281" y="1448790"/>
            <a:ext cx="9500196" cy="54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962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60B7-DF2D-F641-B20B-0B6645B7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Lives Matter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4A207-2447-B947-B9C3-F192E168CE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56"/>
          <a:stretch/>
        </p:blipFill>
        <p:spPr>
          <a:xfrm>
            <a:off x="1580423" y="1472541"/>
            <a:ext cx="9031155" cy="53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4014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DCD4-11D8-A346-83B9-453EC259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7C23-A0F4-C74B-B210-6C0BB0D3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ACCC92-EA2A-8746-B71C-70CCA5DF6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0800"/>
            <a:ext cx="10160000" cy="675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4347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9E403-D7B6-F84E-89D2-5D76B728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Search terms to learn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AFDED-895B-A547-8C1F-C762139D9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john </a:t>
            </a:r>
            <a:r>
              <a:rPr lang="en-US" sz="4400" dirty="0" err="1">
                <a:solidFill>
                  <a:schemeClr val="bg1"/>
                </a:solidFill>
              </a:rPr>
              <a:t>oliver</a:t>
            </a:r>
            <a:r>
              <a:rPr lang="en-US" sz="4400" dirty="0">
                <a:solidFill>
                  <a:schemeClr val="bg1"/>
                </a:solidFill>
              </a:rPr>
              <a:t> police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Netflix 13th</a:t>
            </a:r>
          </a:p>
          <a:p>
            <a:pPr marL="0" indent="0">
              <a:buNone/>
            </a:pPr>
            <a:r>
              <a:rPr lang="en-US" sz="4400" dirty="0">
                <a:solidFill>
                  <a:schemeClr val="bg1"/>
                </a:solidFill>
              </a:rPr>
              <a:t>The case for reparations</a:t>
            </a:r>
          </a:p>
          <a:p>
            <a:pPr marL="0" indent="0">
              <a:buNone/>
            </a:pPr>
            <a:r>
              <a:rPr lang="en-US" sz="4400" dirty="0" err="1">
                <a:solidFill>
                  <a:schemeClr val="bg1"/>
                </a:solidFill>
              </a:rPr>
              <a:t>shutdownstem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68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764C-D190-7D45-8D18-899A6D6C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Queryvis.com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AAFE-CF4E-DA44-A226-0133D5DDC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QueryVis">
            <a:extLst>
              <a:ext uri="{FF2B5EF4-FFF2-40B4-BE49-F238E27FC236}">
                <a16:creationId xmlns:a16="http://schemas.microsoft.com/office/drawing/2014/main" id="{14AC6D45-1826-E54F-9AD6-3D8CDC8E9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598" y="1690688"/>
            <a:ext cx="9936803" cy="4739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29724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for Tuesday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0 by 9/13 11:59PM 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w6113.github.io</a:t>
            </a:r>
          </a:p>
        </p:txBody>
      </p:sp>
    </p:spTree>
    <p:extLst>
      <p:ext uri="{BB962C8B-B14F-4D97-AF65-F5344CB8AC3E}">
        <p14:creationId xmlns:p14="http://schemas.microsoft.com/office/powerpoint/2010/main" val="2823693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</p:spTree>
    <p:extLst>
      <p:ext uri="{BB962C8B-B14F-4D97-AF65-F5344CB8AC3E}">
        <p14:creationId xmlns:p14="http://schemas.microsoft.com/office/powerpoint/2010/main" val="133604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5273-7943-8D43-BFD2-B059BB5A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Breakout 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EB22C-CCED-4644-AFC2-BD3673D64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51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Choose a notetaker that as </a:t>
            </a:r>
            <a:r>
              <a:rPr lang="en-US" b="1" dirty="0">
                <a:solidFill>
                  <a:srgbClr val="FF0000"/>
                </a:solidFill>
              </a:rPr>
              <a:t>not</a:t>
            </a:r>
            <a:r>
              <a:rPr lang="en-US" dirty="0"/>
              <a:t> been a notetaker in the past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B0D809-DAC1-4648-A380-24251896F795}"/>
              </a:ext>
            </a:extLst>
          </p:cNvPr>
          <p:cNvSpPr txBox="1"/>
          <p:nvPr/>
        </p:nvSpPr>
        <p:spPr>
          <a:xfrm>
            <a:off x="349624" y="3143816"/>
            <a:ext cx="371127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SELECT name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FROM Person P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WHERE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P.pid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NOT IN (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SELECT P2.pid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FROM Person P2, Notes N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WHERE P2.pid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N.pid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3BD2A3C-767A-BB4E-9300-F08E76233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900" y="3282950"/>
            <a:ext cx="7658100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257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26FF-DAB4-EE46-A006-D44EF4CF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7794"/>
            <a:ext cx="10515600" cy="1325563"/>
          </a:xfrm>
        </p:spPr>
        <p:txBody>
          <a:bodyPr/>
          <a:lstStyle/>
          <a:p>
            <a:r>
              <a:rPr lang="en-US" dirty="0"/>
              <a:t>Breakout Qs.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88F35-9367-154F-8385-0A8C9066F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3358"/>
            <a:ext cx="11003734" cy="508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G1</a:t>
            </a:r>
            <a:r>
              <a:rPr lang="en-US" dirty="0"/>
              <a:t>: Compare </a:t>
            </a:r>
            <a:r>
              <a:rPr lang="en-US" dirty="0" err="1"/>
              <a:t>Hyper’s</a:t>
            </a:r>
            <a:r>
              <a:rPr lang="en-US" dirty="0"/>
              <a:t> compilation vs </a:t>
            </a:r>
            <a:r>
              <a:rPr lang="en-US" dirty="0" err="1"/>
              <a:t>MonetDB’s</a:t>
            </a:r>
            <a:r>
              <a:rPr lang="en-US" dirty="0"/>
              <a:t> vectorization or Volcano.  In what specific cases is one better and why?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G2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What logic makes sense to keep in C++ as opposed to LLVM?  List some examples and why.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G3</a:t>
            </a:r>
            <a:r>
              <a:rPr lang="en-US" dirty="0"/>
              <a:t>: How is query compilation tricky from a software engineering perspective? What could be done to improve this aspect?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Each group assigns notetaker to report back (1m)</a:t>
            </a:r>
          </a:p>
        </p:txBody>
      </p:sp>
    </p:spTree>
    <p:extLst>
      <p:ext uri="{BB962C8B-B14F-4D97-AF65-F5344CB8AC3E}">
        <p14:creationId xmlns:p14="http://schemas.microsoft.com/office/powerpoint/2010/main" val="2717696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4864</TotalTime>
  <Words>1760</Words>
  <Application>Microsoft Macintosh PowerPoint</Application>
  <PresentationFormat>Widescreen</PresentationFormat>
  <Paragraphs>381</Paragraphs>
  <Slides>60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5" baseType="lpstr">
      <vt:lpstr>Arial</vt:lpstr>
      <vt:lpstr>Avenir Next</vt:lpstr>
      <vt:lpstr>Calibri</vt:lpstr>
      <vt:lpstr>Consolas</vt:lpstr>
      <vt:lpstr>Office Theme</vt:lpstr>
      <vt:lpstr>PowerPoint Presentation</vt:lpstr>
      <vt:lpstr>Class 10</vt:lpstr>
      <vt:lpstr>PowerPoint Presentation</vt:lpstr>
      <vt:lpstr>Logistics</vt:lpstr>
      <vt:lpstr>DB seminar talks</vt:lpstr>
      <vt:lpstr>Queryvis.com</vt:lpstr>
      <vt:lpstr>Breakout Qs</vt:lpstr>
      <vt:lpstr>Breakout Qs</vt:lpstr>
      <vt:lpstr>Breakout Qs.  </vt:lpstr>
      <vt:lpstr>PowerPoint Presentation</vt:lpstr>
      <vt:lpstr>Breakout Qs.  </vt:lpstr>
      <vt:lpstr>Class 9</vt:lpstr>
      <vt:lpstr>PowerPoint Presentation</vt:lpstr>
      <vt:lpstr>Logistics</vt:lpstr>
      <vt:lpstr>Comments</vt:lpstr>
      <vt:lpstr>Breakout Qs.  </vt:lpstr>
      <vt:lpstr>Class 8</vt:lpstr>
      <vt:lpstr>PowerPoint Presentation</vt:lpstr>
      <vt:lpstr>Logistics</vt:lpstr>
      <vt:lpstr>Breakout Qs.  </vt:lpstr>
      <vt:lpstr>Class 7</vt:lpstr>
      <vt:lpstr>PowerPoint Presentation</vt:lpstr>
      <vt:lpstr>Logistics</vt:lpstr>
      <vt:lpstr>DB seminar talks</vt:lpstr>
      <vt:lpstr>Breakout Qs.  </vt:lpstr>
      <vt:lpstr>Class 6</vt:lpstr>
      <vt:lpstr>PowerPoint Presentation</vt:lpstr>
      <vt:lpstr>Logistics</vt:lpstr>
      <vt:lpstr>DB seminar talks</vt:lpstr>
      <vt:lpstr>Breakout Qs.  Provide specific examples</vt:lpstr>
      <vt:lpstr>Breakout</vt:lpstr>
      <vt:lpstr>Class 5</vt:lpstr>
      <vt:lpstr>PowerPoint Presentation</vt:lpstr>
      <vt:lpstr>Logistics</vt:lpstr>
      <vt:lpstr>PowerPoint Presentation</vt:lpstr>
      <vt:lpstr>Reviews</vt:lpstr>
      <vt:lpstr>Reviews</vt:lpstr>
      <vt:lpstr>Class 4</vt:lpstr>
      <vt:lpstr>PowerPoint Presentation</vt:lpstr>
      <vt:lpstr>Today’s session</vt:lpstr>
      <vt:lpstr>Today’s session</vt:lpstr>
      <vt:lpstr>Breakout</vt:lpstr>
      <vt:lpstr>Discussion</vt:lpstr>
      <vt:lpstr>Class 3</vt:lpstr>
      <vt:lpstr>PowerPoint Presentation</vt:lpstr>
      <vt:lpstr>Today’s session</vt:lpstr>
      <vt:lpstr>Breakout</vt:lpstr>
      <vt:lpstr>Discussion</vt:lpstr>
      <vt:lpstr>Class 2</vt:lpstr>
      <vt:lpstr>PowerPoint Presentation</vt:lpstr>
      <vt:lpstr>Logistics</vt:lpstr>
      <vt:lpstr>Today’s session</vt:lpstr>
      <vt:lpstr>PowerPoint Presentation</vt:lpstr>
      <vt:lpstr>Black Lives Matter</vt:lpstr>
      <vt:lpstr>Black Lives Matter</vt:lpstr>
      <vt:lpstr>Black Lives Matter</vt:lpstr>
      <vt:lpstr>Black Lives Matter</vt:lpstr>
      <vt:lpstr>PowerPoint Presentation</vt:lpstr>
      <vt:lpstr>Search terms to learn more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Setup</dc:title>
  <dc:creator>Microsoft Office User</dc:creator>
  <cp:lastModifiedBy>Microsoft Office User</cp:lastModifiedBy>
  <cp:revision>107</cp:revision>
  <dcterms:created xsi:type="dcterms:W3CDTF">2020-09-08T14:06:51Z</dcterms:created>
  <dcterms:modified xsi:type="dcterms:W3CDTF">2020-10-08T15:33:19Z</dcterms:modified>
</cp:coreProperties>
</file>

<file path=docProps/thumbnail.jpeg>
</file>